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73" r:id="rId5"/>
    <p:sldId id="275" r:id="rId6"/>
    <p:sldId id="284" r:id="rId7"/>
    <p:sldId id="286" r:id="rId8"/>
    <p:sldId id="285" r:id="rId9"/>
    <p:sldId id="287" r:id="rId10"/>
    <p:sldId id="297" r:id="rId11"/>
    <p:sldId id="301" r:id="rId12"/>
    <p:sldId id="302" r:id="rId13"/>
    <p:sldId id="303" r:id="rId14"/>
    <p:sldId id="304" r:id="rId15"/>
    <p:sldId id="298" r:id="rId16"/>
    <p:sldId id="306" r:id="rId17"/>
    <p:sldId id="307" r:id="rId18"/>
    <p:sldId id="289" r:id="rId19"/>
    <p:sldId id="294" r:id="rId20"/>
    <p:sldId id="296" r:id="rId21"/>
    <p:sldId id="320" r:id="rId22"/>
    <p:sldId id="314" r:id="rId23"/>
    <p:sldId id="310" r:id="rId24"/>
    <p:sldId id="311" r:id="rId25"/>
    <p:sldId id="318" r:id="rId26"/>
    <p:sldId id="312" r:id="rId27"/>
    <p:sldId id="313" r:id="rId28"/>
    <p:sldId id="291" r:id="rId29"/>
    <p:sldId id="295" r:id="rId30"/>
    <p:sldId id="300" r:id="rId31"/>
    <p:sldId id="308" r:id="rId32"/>
    <p:sldId id="309" r:id="rId33"/>
    <p:sldId id="316" r:id="rId34"/>
    <p:sldId id="315" r:id="rId35"/>
    <p:sldId id="319" r:id="rId36"/>
    <p:sldId id="317" r:id="rId37"/>
    <p:sldId id="292" r:id="rId38"/>
    <p:sldId id="288" r:id="rId3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B2"/>
    <a:srgbClr val="753F2D"/>
    <a:srgbClr val="5E3324"/>
    <a:srgbClr val="8A4C34"/>
    <a:srgbClr val="815550"/>
    <a:srgbClr val="A3573E"/>
    <a:srgbClr val="E7E6E6"/>
    <a:srgbClr val="C28D6D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71"/>
    <p:restoredTop sz="72947"/>
  </p:normalViewPr>
  <p:slideViewPr>
    <p:cSldViewPr snapToGrid="0">
      <p:cViewPr>
        <p:scale>
          <a:sx n="117" d="100"/>
          <a:sy n="117" d="100"/>
        </p:scale>
        <p:origin x="696" y="144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4/15/25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everyone, my name is Jimmy Wang from software engineering, and this is my FDE midterm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Now, with a fully functional SMIMS driver implemented in Rust, we can build a lot of things easily because of how easy it is to develop with Rust than CPP.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295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Rust is a great programming language.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used to be a hardcore Typescript and NodeJS user, I also coded C++ but most of the time I would avoid it because of how complex things can get sometimes.</a:t>
            </a:r>
          </a:p>
          <a:p>
            <a:r>
              <a:rPr lang="en-US" dirty="0"/>
              <a:t>It took me around 3~5 days to learn Rust while I was re-implementing the SMIMS driver &amp; I think it offers the best from both worlds: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Rust, we can enjoy high performance systems programming, on par with C++, but we don’t need to stress about pointers &amp; explicit memory management.</a:t>
            </a:r>
          </a:p>
          <a:p>
            <a:r>
              <a:rPr lang="en-US" dirty="0"/>
              <a:t>So, memory leaks are basically out of the picture.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Rust also has a package manager for libraries, similar to that of NPM from NodeJS, and I love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Compared to C++ which has various types of libraries (static, DLL, system libraries, etc.), It is much easier to ensure system cross-compatibility with Rust.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ownership model was a bit of a learning curve but if you are familiar with pointers, you would quickly realize that its actually quite intuitive.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also realized that if your Rust program compiles without errors, then most likely its going to function correctly, or at least without memory bugs or leaks.</a:t>
            </a:r>
            <a:br>
              <a:rPr lang="en-US" dirty="0"/>
            </a:br>
            <a:r>
              <a:rPr lang="en-US" dirty="0"/>
              <a:t>So, all in all, I think Rust is a great programming language to learn.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19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introduce to you the FDE command line interface! (or FDE-CLI for short)</a:t>
            </a:r>
          </a:p>
          <a:p>
            <a:endParaRPr lang="en-US" dirty="0"/>
          </a:p>
          <a:p>
            <a:r>
              <a:rPr lang="en-US" dirty="0"/>
              <a:t>It: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Aims to offer a “GDB like” debugging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Manage multiple FDE boards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Debug SMIMS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Manage project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Downloading bitstream &amp; fine grain control over SMIMS engine FIFO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everything Rabbit has to offer, except virtual components &amp; GUI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4806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1078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current </a:t>
            </a:r>
            <a:r>
              <a:rPr lang="en-US" dirty="0" err="1"/>
              <a:t>impe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200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7884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other students probably have experienced before, there are some incompatibilities between the output of the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the video clip, the bursty look of the signal can probably be attributed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USB driver sending data in bulk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SMIMS FIFO is being read in bulk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both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Because Windows &amp; MacOS are not RTOS, if the frequency is too high, we should not trust that the SMIMS clock is actually running at the defined frequency in equal intervals.</a:t>
            </a:r>
            <a:br>
              <a:rPr lang="en-US" dirty="0"/>
            </a:br>
            <a:r>
              <a:rPr lang="en-US" dirty="0"/>
              <a:t>Maybe the average clock rate is correct, but from my observations, they are definitely not equally spaced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4279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4359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Because of the time constraint and I got quite sick the past week, the I2C controller &amp; byte controller is not done yet unfortunately.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0249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671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rough agenda for today.</a:t>
            </a:r>
          </a:p>
          <a:p>
            <a:br>
              <a:rPr lang="en-US" dirty="0"/>
            </a:br>
            <a:r>
              <a:rPr lang="en-US" dirty="0"/>
              <a:t>I will briefly talk about the first name display experiment, and then move on to experiment 2 which consists of two parts: a software part, and hardware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2439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end if off, all my projects are open source on GitHub.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816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1554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214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D2027-970E-3EF2-4FB9-BD6D99C2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78570-5C88-EA07-EFEB-8EEE0A912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19423-48FA-4164-D54A-B32CECB0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demos shown in this presentation is ran on my MacOS</a:t>
            </a:r>
          </a:p>
          <a:p>
            <a:r>
              <a:rPr lang="en-US" dirty="0"/>
              <a:t>(of course, generating the gate-level Verilog file, I still have to use a x86 environment for the DC flow on a virtual machine)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they are fully functional, except the bitstream download feature on Rabbit (for some reason it would cause a segmentation fault and is unresolved up to this day)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27364-9A24-7D0C-4D6E-803923117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66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967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the name display experiment as an example, lets try to make out what the stream of bits flowing in and out of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indices behind input or output can be mapped to a bit on the data read from the FIFO.</a:t>
            </a:r>
          </a:p>
          <a:p>
            <a:r>
              <a:rPr lang="en-US" dirty="0"/>
              <a:t>But note that on the data returned from the </a:t>
            </a:r>
            <a:r>
              <a:rPr lang="en-US" dirty="0" err="1"/>
              <a:t>IO_WriteRead</a:t>
            </a:r>
            <a:r>
              <a:rPr lang="en-US" dirty="0"/>
              <a:t> is in little endian, so its first byte of data starts from the right (or LSB).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75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armed with the knowledge of the mappings from the</a:t>
            </a:r>
          </a:p>
          <a:p>
            <a:endParaRPr lang="en-US" dirty="0"/>
          </a:p>
          <a:p>
            <a:r>
              <a:rPr lang="en-US" dirty="0"/>
              <a:t>We can see that the first four samples start to spell out “H” and “e”, which is correct because the name display starts with “Hello, Fudan”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8112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F44F-5904-452B-015B-9D50EB337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02B3E-F480-316C-EEE7-A02728CD9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BCA0F-DCE2-8F0B-E20D-983B0BDB7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BE583-F5A5-3996-EEB7-52D1D151E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8146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FDE Midterm Report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28C00-D101-DFF8-7E0A-1AEBF0DB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AC903-B5A5-7241-8DEB-B134278AD4DC}" type="datetime1">
              <a:rPr lang="en-CA" noProof="0" smtClean="0"/>
              <a:t>2025-04-15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4B432-06C2-E932-E96F-67CECC2E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36DA-BB44-2045-A7EC-5EED4AF1E4C7}" type="datetime1">
              <a:rPr lang="en-CA" noProof="0" smtClean="0"/>
              <a:t>2025-04-15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493B1-79A4-1FA9-B462-853856DE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7981-104B-DC47-96A3-F4DF5682C462}" type="datetime1">
              <a:rPr lang="en-CA" noProof="0" smtClean="0"/>
              <a:t>2025-04-15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F27-6C3B-1E36-B1DC-ECB72DCF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898E-3D75-8A4E-A134-9E18969C469D}" type="datetime1">
              <a:rPr lang="en-CA" noProof="0" smtClean="0"/>
              <a:t>2025-04-15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FDE Midterm Report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FDE Midterm Report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FDE Midterm Report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FDE Midterm Report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FDE Midterm Report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FDE Midterm Report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FDE Midterm Report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4069" y="2535403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5314D-2BF4-1840-987B-02245640EA56}" type="datetime1">
              <a:rPr lang="en-CA" noProof="0" smtClean="0"/>
              <a:t>2025-04-15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jwwang2003/vlfd-rs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github.com/0xtaruhi/ufde-next/pull/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FDE Midterm</a:t>
            </a:r>
            <a:br>
              <a:rPr lang="en-US" dirty="0"/>
            </a:br>
            <a:r>
              <a:rPr lang="en-US" dirty="0"/>
              <a:t>Report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Jimmy Wang (王俊崴) 22302016002</a:t>
            </a:r>
            <a:endParaRPr lang="en-P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5C1B0-9025-18C9-E9CE-E491F8BD342C}"/>
              </a:ext>
            </a:extLst>
          </p:cNvPr>
          <p:cNvSpPr txBox="1"/>
          <p:nvPr/>
        </p:nvSpPr>
        <p:spPr>
          <a:xfrm>
            <a:off x="2267711" y="3795776"/>
            <a:ext cx="663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Display, UFDE &amp; Rabbit, SMIMS Engine, FDE-CLI, I2C </a:t>
            </a:r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03A5E-49BE-50AE-C82C-E5EEF400F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DF6F-5823-5D74-A865-627BE931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2228186" cy="575321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A435B13-FA00-243B-CAF4-408B859A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7FC209-2F90-5F48-5D0E-053AEB84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489D15-AFF3-7988-4C04-9B50AAD1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4262998"/>
            <a:ext cx="7772400" cy="196931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D26766-7FB7-97CC-9DE6-D59D8787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666" y="4262998"/>
            <a:ext cx="1993900" cy="21590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3D39B8-CCA6-4335-2580-5195D2730F8A}"/>
              </a:ext>
            </a:extLst>
          </p:cNvPr>
          <p:cNvSpPr txBox="1"/>
          <p:nvPr/>
        </p:nvSpPr>
        <p:spPr>
          <a:xfrm>
            <a:off x="10577566" y="470314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D90E2-C7E2-AAF4-D99F-45988E3BC3C2}"/>
              </a:ext>
            </a:extLst>
          </p:cNvPr>
          <p:cNvSpPr txBox="1"/>
          <p:nvPr/>
        </p:nvSpPr>
        <p:spPr>
          <a:xfrm>
            <a:off x="10596802" y="5562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3633A7-64B4-C70C-DBA8-21BE8C7E95C1}"/>
              </a:ext>
            </a:extLst>
          </p:cNvPr>
          <p:cNvSpPr txBox="1"/>
          <p:nvPr/>
        </p:nvSpPr>
        <p:spPr>
          <a:xfrm>
            <a:off x="10610862" y="62373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93821E-39A9-B042-AA20-D273E44CB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586" y="1016220"/>
            <a:ext cx="7289800" cy="1485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7ABFFA-B64F-CF75-E527-A3F6FBC6091B}"/>
              </a:ext>
            </a:extLst>
          </p:cNvPr>
          <p:cNvSpPr/>
          <p:nvPr/>
        </p:nvSpPr>
        <p:spPr>
          <a:xfrm>
            <a:off x="4229585" y="2502120"/>
            <a:ext cx="7289799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 from </a:t>
            </a:r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RabbitReadData.txt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15BDC-1CAD-690C-FC65-F6C095EF7075}"/>
              </a:ext>
            </a:extLst>
          </p:cNvPr>
          <p:cNvSpPr txBox="1"/>
          <p:nvPr/>
        </p:nvSpPr>
        <p:spPr>
          <a:xfrm>
            <a:off x="411480" y="3157957"/>
            <a:ext cx="502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lcd_db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[0] ~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lcd_db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[7]</a:t>
            </a:r>
            <a:r>
              <a:rPr lang="en-US" dirty="0"/>
              <a:t> →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output[0] ~ output[7]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rst</a:t>
            </a:r>
            <a:r>
              <a:rPr lang="en-US" dirty="0"/>
              <a:t> →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input[0]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lcd_rst</a:t>
            </a:r>
            <a:r>
              <a:rPr lang="en-US" dirty="0"/>
              <a:t> →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output[8]</a:t>
            </a:r>
          </a:p>
        </p:txBody>
      </p:sp>
    </p:spTree>
    <p:extLst>
      <p:ext uri="{BB962C8B-B14F-4D97-AF65-F5344CB8AC3E}">
        <p14:creationId xmlns:p14="http://schemas.microsoft.com/office/powerpoint/2010/main" val="79248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D1A94-7DEE-C47F-B163-6A1FB572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991E-E8CF-61DF-B44B-7310D36D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SMIMS Engine Summary</a:t>
            </a:r>
            <a:endParaRPr lang="en-PK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8E3CA2-1FA5-626D-7109-0BBFF705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F4A5B-ED80-F974-8F1C-F3D0C3B48E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 Critical Deliverables</a:t>
            </a:r>
            <a:endParaRPr lang="en-P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5D4D3-D809-C589-45A7-2AED673D15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Product launch</a:t>
            </a:r>
          </a:p>
          <a:p>
            <a:r>
              <a:rPr lang="en-US" dirty="0"/>
              <a:t>Software updates</a:t>
            </a:r>
          </a:p>
          <a:p>
            <a:r>
              <a:rPr lang="en-US" dirty="0"/>
              <a:t>Press release</a:t>
            </a:r>
          </a:p>
          <a:p>
            <a:r>
              <a:rPr lang="en-US" dirty="0"/>
              <a:t>Printed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6055A-FF81-B87A-9CEF-F52A536DE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Confidence Rating</a:t>
            </a:r>
            <a:endParaRPr lang="en-P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8D1BB0-9D36-BC37-1778-413FB0ED2A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5/5 confident that we will complete project on schedule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725FFEC-8187-89A2-F029-A64A91A3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architecture - (Nand2tetris CPU) (What/How much) happens in each clock cycle?  - Stack Overflow">
            <a:extLst>
              <a:ext uri="{FF2B5EF4-FFF2-40B4-BE49-F238E27FC236}">
                <a16:creationId xmlns:a16="http://schemas.microsoft.com/office/drawing/2014/main" id="{64E5A837-761D-347F-DF1F-2D4689D3B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2" b="40203"/>
          <a:stretch/>
        </p:blipFill>
        <p:spPr bwMode="auto">
          <a:xfrm>
            <a:off x="6323681" y="5015148"/>
            <a:ext cx="5472079" cy="11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A44ED9-5BE1-94E5-CC93-95A95232FA7A}"/>
              </a:ext>
            </a:extLst>
          </p:cNvPr>
          <p:cNvSpPr/>
          <p:nvPr/>
        </p:nvSpPr>
        <p:spPr>
          <a:xfrm>
            <a:off x="6323681" y="6208325"/>
            <a:ext cx="5472079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 signal reference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4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0D75B-B231-6E0F-4630-DE8686281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F9030E5-DD3A-8D84-4162-D23FF752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16E89A1-E7F9-20DC-39AE-6A7F8F05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6058C-1EB1-BBA1-4FF0-7835D2A2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7" y="2716716"/>
            <a:ext cx="7679266" cy="22088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C3D65-FD25-251E-8C46-B1847C7C30B9}"/>
              </a:ext>
            </a:extLst>
          </p:cNvPr>
          <p:cNvSpPr txBox="1"/>
          <p:nvPr/>
        </p:nvSpPr>
        <p:spPr>
          <a:xfrm>
            <a:off x="745067" y="5037667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https://github.com/0xtaruhi/ufde-next/pull/4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5A842D-8C3C-32D0-6419-05E8D43D9948}"/>
              </a:ext>
            </a:extLst>
          </p:cNvPr>
          <p:cNvSpPr txBox="1">
            <a:spLocks/>
          </p:cNvSpPr>
          <p:nvPr/>
        </p:nvSpPr>
        <p:spPr>
          <a:xfrm>
            <a:off x="755904" y="1615440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SMIMS VLFD Driver in Rust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416290-785A-0668-0BC4-F5D88BC45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336" y="2716716"/>
            <a:ext cx="3138424" cy="1005327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E85DDF8-AABB-3522-4B02-A8B691AD0539}"/>
              </a:ext>
            </a:extLst>
          </p:cNvPr>
          <p:cNvSpPr txBox="1">
            <a:spLocks/>
          </p:cNvSpPr>
          <p:nvPr/>
        </p:nvSpPr>
        <p:spPr>
          <a:xfrm>
            <a:off x="8657336" y="3821126"/>
            <a:ext cx="3049355" cy="448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https://github.com/jwwang2003/vlfd-rs</a:t>
            </a:r>
            <a:endParaRPr lang="en-US" sz="1600" noProof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Download Rust Logo in SVG Vector or PNG File Format - Logo.wine">
            <a:extLst>
              <a:ext uri="{FF2B5EF4-FFF2-40B4-BE49-F238E27FC236}">
                <a16:creationId xmlns:a16="http://schemas.microsoft.com/office/drawing/2014/main" id="{4A03ECEB-F379-39A1-6CFD-39711E921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81" y="751091"/>
            <a:ext cx="2593046" cy="17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tting Started with the Rust Programming Language - NetworkStatic | Brent  Salisbury's Blog">
            <a:extLst>
              <a:ext uri="{FF2B5EF4-FFF2-40B4-BE49-F238E27FC236}">
                <a16:creationId xmlns:a16="http://schemas.microsoft.com/office/drawing/2014/main" id="{37179A8F-B8DE-D55A-6661-5D15B0E9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336" y="5066851"/>
            <a:ext cx="3356324" cy="118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5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8A0E1D-29F0-B20C-20A7-70B31B9B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FDE Midterm Report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E2EC0-EE4C-EC1C-CC32-3D67653F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17CE56-CAE3-F364-37A0-AE2F23C1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B8DEA-DADC-5FAC-F874-59799B88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425" y="577360"/>
            <a:ext cx="4607063" cy="1643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2A6008-A5A2-DA46-BD2C-6882F38F5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424" y="2549580"/>
            <a:ext cx="4619787" cy="1757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AF38C6-0A89-0070-C28B-97CEA696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71" y="2733674"/>
            <a:ext cx="3091233" cy="789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E17021-5681-3389-412D-1143B68CB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71" y="3832099"/>
            <a:ext cx="4308973" cy="25509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F7ABD-C1F9-A332-8311-2222632381D9}"/>
              </a:ext>
            </a:extLst>
          </p:cNvPr>
          <p:cNvSpPr txBox="1"/>
          <p:nvPr/>
        </p:nvSpPr>
        <p:spPr>
          <a:xfrm>
            <a:off x="6917424" y="466442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more…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BEB974-2510-483C-A50D-78ED8A307A06}"/>
              </a:ext>
            </a:extLst>
          </p:cNvPr>
          <p:cNvSpPr/>
          <p:nvPr/>
        </p:nvSpPr>
        <p:spPr>
          <a:xfrm>
            <a:off x="6917424" y="2240406"/>
            <a:ext cx="4607063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Check List (</a:t>
            </a:r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ezIF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21EE3D-B971-DB96-FF1B-D0E0E823161C}"/>
              </a:ext>
            </a:extLst>
          </p:cNvPr>
          <p:cNvSpPr/>
          <p:nvPr/>
        </p:nvSpPr>
        <p:spPr>
          <a:xfrm>
            <a:off x="6930148" y="4306642"/>
            <a:ext cx="4607063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Check List (Encryption API)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B57F0-A707-D205-20D5-4EE5A655DDA3}"/>
              </a:ext>
            </a:extLst>
          </p:cNvPr>
          <p:cNvSpPr/>
          <p:nvPr/>
        </p:nvSpPr>
        <p:spPr>
          <a:xfrm>
            <a:off x="216171" y="3522925"/>
            <a:ext cx="3091234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Check List (Transfer API)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0B6E50-A12E-872F-84EC-0D487FD53690}"/>
              </a:ext>
            </a:extLst>
          </p:cNvPr>
          <p:cNvSpPr/>
          <p:nvPr/>
        </p:nvSpPr>
        <p:spPr>
          <a:xfrm>
            <a:off x="216169" y="6383071"/>
            <a:ext cx="4308973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Check List (Command API)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44C05-A299-CB31-EF6E-33776A7C4183}"/>
              </a:ext>
            </a:extLst>
          </p:cNvPr>
          <p:cNvSpPr txBox="1"/>
          <p:nvPr/>
        </p:nvSpPr>
        <p:spPr>
          <a:xfrm>
            <a:off x="5076084" y="5366057"/>
            <a:ext cx="5743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Finish implementing LicenceGen &amp; serial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Device context (API natively support multi-device)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Handle asynchronous events (device unplug,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Handle errors (prevent segmentation faults)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542A743-FFAB-6F6E-7B7B-D253D48BC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0986" y="4925426"/>
            <a:ext cx="4828032" cy="490538"/>
          </a:xfrm>
        </p:spPr>
        <p:txBody>
          <a:bodyPr/>
          <a:lstStyle/>
          <a:p>
            <a:r>
              <a:rPr lang="en-US" dirty="0"/>
              <a:t>Future Work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8021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AD2F9-E705-C0DD-C837-DBC8F82B5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D232-D14C-B7CF-B424-3D09E5C1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C++ vs Rust VS JS</a:t>
            </a:r>
            <a:endParaRPr lang="en-PK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99F171C-1AF7-7A75-B8F4-6959D47D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DE79BE-2779-FD56-9E71-86962042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560E499-B891-E45F-EF8B-4E6E6D558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03235"/>
              </p:ext>
            </p:extLst>
          </p:nvPr>
        </p:nvGraphicFramePr>
        <p:xfrm>
          <a:off x="953142" y="2662704"/>
          <a:ext cx="10285716" cy="405633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2571429">
                  <a:extLst>
                    <a:ext uri="{9D8B030D-6E8A-4147-A177-3AD203B41FA5}">
                      <a16:colId xmlns:a16="http://schemas.microsoft.com/office/drawing/2014/main" val="3613541267"/>
                    </a:ext>
                  </a:extLst>
                </a:gridCol>
                <a:gridCol w="2571429">
                  <a:extLst>
                    <a:ext uri="{9D8B030D-6E8A-4147-A177-3AD203B41FA5}">
                      <a16:colId xmlns:a16="http://schemas.microsoft.com/office/drawing/2014/main" val="3043762378"/>
                    </a:ext>
                  </a:extLst>
                </a:gridCol>
                <a:gridCol w="2571429">
                  <a:extLst>
                    <a:ext uri="{9D8B030D-6E8A-4147-A177-3AD203B41FA5}">
                      <a16:colId xmlns:a16="http://schemas.microsoft.com/office/drawing/2014/main" val="3419519678"/>
                    </a:ext>
                  </a:extLst>
                </a:gridCol>
                <a:gridCol w="2571429">
                  <a:extLst>
                    <a:ext uri="{9D8B030D-6E8A-4147-A177-3AD203B41FA5}">
                      <a16:colId xmlns:a16="http://schemas.microsoft.com/office/drawing/2014/main" val="458437684"/>
                    </a:ext>
                  </a:extLst>
                </a:gridCol>
              </a:tblGrid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Aspect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b="1" dirty="0"/>
                        <a:t>C++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b="1"/>
                        <a:t>Rust</a:t>
                      </a:r>
                      <a:endParaRPr lang="en-CA" sz="1100"/>
                    </a:p>
                  </a:txBody>
                  <a:tcPr marL="56511" marR="56511" marT="28255" marB="2825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b="1" dirty="0"/>
                        <a:t>JavaScript (TypeScript)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700761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Type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Compiled, OOP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Compiled, Systems</a:t>
                      </a:r>
                    </a:p>
                  </a:txBody>
                  <a:tcPr marL="56511" marR="56511" marT="28255" marB="2825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Interpreted/Compiled, Dynamic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2559618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Memory Management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Manual (pointers)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Ownership model, no GC</a:t>
                      </a: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Automatic Garbage Collection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8073687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Performance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Very High (system-level)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High (performance, safety)</a:t>
                      </a: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Medium (depends on V8 engine)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83807321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Concurrency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Manual threads, parallelism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Safe concurrency (async/await)</a:t>
                      </a: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Async with event loop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6444754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Ease of Learning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Hard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Moderate</a:t>
                      </a: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Easy (TypeScript improves JS)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7886317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Tooling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Excellent (IDE support)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Excellent (Cargo, rustfmt)</a:t>
                      </a: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Excellent (VS Code, NPM)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196178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Ecosystem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Mature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Growing, strong for systems</a:t>
                      </a: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Huge (Node.js, NPM)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5888135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Use Case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High-performance apps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Systems programming</a:t>
                      </a: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Web development, Async I/O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2164913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Integration in Node.js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Native Addons (node-gyp)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FFI, </a:t>
                      </a:r>
                      <a:r>
                        <a:rPr lang="en-CA" sz="1100" dirty="0" err="1"/>
                        <a:t>WebAssembly</a:t>
                      </a:r>
                      <a:endParaRPr lang="en-CA" sz="1100" dirty="0"/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Native, main language for Node.js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2771992"/>
                  </a:ext>
                </a:extLst>
              </a:tr>
              <a:tr h="368758">
                <a:tc>
                  <a:txBody>
                    <a:bodyPr/>
                    <a:lstStyle/>
                    <a:p>
                      <a:r>
                        <a:rPr lang="en-CA" sz="1100" b="1" dirty="0"/>
                        <a:t>Asynchronous Support</a:t>
                      </a:r>
                      <a:endParaRPr lang="en-CA" sz="110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Manual handling (threads)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Advanced async/await</a:t>
                      </a:r>
                    </a:p>
                  </a:txBody>
                  <a:tcPr marL="56511" marR="56511" marT="28255" marB="2825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Native async/await, Promises</a:t>
                      </a:r>
                    </a:p>
                  </a:txBody>
                  <a:tcPr marL="56511" marR="56511" marT="28255" marB="282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70559"/>
                  </a:ext>
                </a:extLst>
              </a:tr>
            </a:tbl>
          </a:graphicData>
        </a:graphic>
      </p:graphicFrame>
      <p:pic>
        <p:nvPicPr>
          <p:cNvPr id="28" name="Picture 2" descr="Discovering Rust: The Beauty of Programming from a Developer's Perspective  (Part II) | by Aaron 0928 | Medium">
            <a:extLst>
              <a:ext uri="{FF2B5EF4-FFF2-40B4-BE49-F238E27FC236}">
                <a16:creationId xmlns:a16="http://schemas.microsoft.com/office/drawing/2014/main" id="{0572A854-CCB0-8A88-19C0-A23E3FB9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54" y="1958616"/>
            <a:ext cx="1212326" cy="7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44BD9FF-80BE-D7EF-EB42-976CEBB1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060" y="946081"/>
            <a:ext cx="1212327" cy="13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885AE38-4368-83E5-B556-47BB890C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64" y="1038476"/>
            <a:ext cx="1179787" cy="117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89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53A30-8E8B-10CD-2994-CF7D2882C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D8F9-05D9-0A5B-1D52-8801DD6C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FDE-CLI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EDA1B0-BBED-AFFB-A74C-A80E7700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8C3DBE0-E889-11B7-4EE0-CF14EBA6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1D610-F5BB-1362-A8DF-54E5F9BD7C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6447C-632C-C6D3-0E60-7E47DA92F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59" y="3401568"/>
            <a:ext cx="6890173" cy="2567432"/>
          </a:xfrm>
        </p:spPr>
        <p:txBody>
          <a:bodyPr/>
          <a:lstStyle/>
          <a:p>
            <a:r>
              <a:rPr lang="en-US" dirty="0"/>
              <a:t>Aims to offer a “GDB like” debugging experience</a:t>
            </a:r>
          </a:p>
          <a:p>
            <a:r>
              <a:rPr lang="en-US" dirty="0"/>
              <a:t>Manage multiple FDE boards</a:t>
            </a:r>
          </a:p>
          <a:p>
            <a:r>
              <a:rPr lang="en-US" dirty="0"/>
              <a:t>Debug SMIMS engine</a:t>
            </a:r>
          </a:p>
          <a:p>
            <a:r>
              <a:rPr lang="en-US" dirty="0"/>
              <a:t>Manage project files</a:t>
            </a:r>
          </a:p>
          <a:p>
            <a:r>
              <a:rPr lang="en-US" dirty="0"/>
              <a:t>Downloading bitstream &amp; fine grain control over SMIMS engine FIFO</a:t>
            </a:r>
          </a:p>
          <a:p>
            <a:r>
              <a:rPr lang="en-US" dirty="0"/>
              <a:t>Almost everything Rabbit has to offer, except virtual components &amp; GUI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EF6C7B-D482-31BD-9AA7-9721A0AE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2648273"/>
            <a:ext cx="6290498" cy="1628129"/>
          </a:xfrm>
          <a:prstGeom prst="rect">
            <a:avLst/>
          </a:prstGeom>
        </p:spPr>
      </p:pic>
      <p:pic>
        <p:nvPicPr>
          <p:cNvPr id="4098" name="Picture 2" descr="Discovering Rust: The Beauty of Programming from a Developer's Perspective  (Part II) | by Aaron 0928 | Medium">
            <a:extLst>
              <a:ext uri="{FF2B5EF4-FFF2-40B4-BE49-F238E27FC236}">
                <a16:creationId xmlns:a16="http://schemas.microsoft.com/office/drawing/2014/main" id="{0EB23A0E-5D92-B5F3-7641-3D00C803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051" y="4634347"/>
            <a:ext cx="2619306" cy="152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3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119EC-41EC-06E5-1ACE-4ADFE9D5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3512E7F-4C03-D188-E421-A4F14D38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E81A7-CF52-5DF2-ACE7-8789BA5C6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Limitations of Rabbit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BCB977-82D3-4728-2F7F-D3D0A8EB1B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Poor cross-platform compatibility</a:t>
            </a:r>
          </a:p>
          <a:p>
            <a:r>
              <a:rPr lang="en-US" dirty="0"/>
              <a:t>Virtual components on Rabbit are limited</a:t>
            </a:r>
          </a:p>
          <a:p>
            <a:r>
              <a:rPr lang="en-US" dirty="0"/>
              <a:t>No “fine-grain” control over IO on Rabbit</a:t>
            </a:r>
          </a:p>
          <a:p>
            <a:r>
              <a:rPr lang="en-US" dirty="0"/>
              <a:t>Not scriptable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E02998-AFF0-6D7D-AF26-642F234A78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FDE-CLI offers?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6CEACC-EEA4-27B9-3769-FDC1740DD5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3"/>
            <a:ext cx="4155440" cy="2614208"/>
          </a:xfrm>
        </p:spPr>
        <p:txBody>
          <a:bodyPr/>
          <a:lstStyle/>
          <a:p>
            <a:r>
              <a:rPr lang="en-US" dirty="0"/>
              <a:t>Better cross-platform compatibility</a:t>
            </a:r>
          </a:p>
          <a:p>
            <a:r>
              <a:rPr lang="en-US" dirty="0"/>
              <a:t>SMIMS VLFD driver reimplemented in natively in Rust</a:t>
            </a:r>
          </a:p>
          <a:p>
            <a:r>
              <a:rPr lang="en-US" dirty="0"/>
              <a:t>More versatility in terms of the processing of IO data from SMIMS’s FIFO</a:t>
            </a:r>
          </a:p>
          <a:p>
            <a:r>
              <a:rPr lang="en-US" dirty="0"/>
              <a:t>Etc.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01942AC-A70E-A010-1955-284B5CCE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1BB48-08A5-7668-119C-63B4E4C4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04" y="1252728"/>
            <a:ext cx="7170636" cy="50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8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A125E-9F59-D02B-A49D-F0BD0EA2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4552-50FA-1905-72BE-29DBF710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en-PK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81DF463-60E0-7906-27E8-BDB99F8C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FF8C9-5F92-C570-25C6-8AC68E91FC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B22632-722C-8A4E-02C2-132C718FC1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Product launch</a:t>
            </a:r>
          </a:p>
          <a:p>
            <a:r>
              <a:rPr lang="en-US" dirty="0"/>
              <a:t>Software updates</a:t>
            </a:r>
          </a:p>
          <a:p>
            <a:r>
              <a:rPr lang="en-US" dirty="0"/>
              <a:t>Press release</a:t>
            </a:r>
          </a:p>
          <a:p>
            <a:r>
              <a:rPr lang="en-US" dirty="0"/>
              <a:t>Printed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94DF4-BEDB-D2CD-7184-AE745A6E32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Confidence Rating</a:t>
            </a:r>
            <a:endParaRPr lang="en-P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433C1-C613-62CC-8FFE-3DA8DE5AF4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5/5 confident that we will complete project on schedule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FE570BC-5C5D-EAAC-614F-EA1ECD38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1E004-343B-7FA7-17B6-5E7F1516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3B59-2022-8ACA-A833-7295E2C6D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1" y="1399032"/>
            <a:ext cx="5039021" cy="1682749"/>
          </a:xfrm>
        </p:spPr>
        <p:txBody>
          <a:bodyPr/>
          <a:lstStyle/>
          <a:p>
            <a:r>
              <a:rPr lang="en-US" dirty="0"/>
              <a:t>FDE-CLI</a:t>
            </a:r>
            <a:br>
              <a:rPr lang="en-US" dirty="0"/>
            </a:br>
            <a:r>
              <a:rPr lang="en-US" dirty="0"/>
              <a:t>Structure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BE764C4-1CEB-7861-71EF-27F2D3588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67E6-CAB8-8430-EEB4-F41699D77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Future to-do: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9091A-DDE4-8837-3AC6-3E6FD49D5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3"/>
            <a:ext cx="4754880" cy="4701710"/>
          </a:xfrm>
        </p:spPr>
        <p:txBody>
          <a:bodyPr/>
          <a:lstStyle/>
          <a:p>
            <a:r>
              <a:rPr lang="en-US" dirty="0"/>
              <a:t>Multi-threading (to interact with multiple FDE boards at the </a:t>
            </a:r>
            <a:r>
              <a:rPr lang="en-US" b="1" dirty="0"/>
              <a:t>same time</a:t>
            </a:r>
            <a:r>
              <a:rPr lang="en-US" dirty="0"/>
              <a:t>)</a:t>
            </a:r>
          </a:p>
          <a:p>
            <a:r>
              <a:rPr lang="en-US" dirty="0"/>
              <a:t>Multi-threading to support polling data from a AFIFO</a:t>
            </a:r>
          </a:p>
          <a:p>
            <a:r>
              <a:rPr lang="en-US" dirty="0"/>
              <a:t>Support scripts (similar to DC’s .</a:t>
            </a:r>
            <a:r>
              <a:rPr lang="en-US" dirty="0" err="1"/>
              <a:t>tcl</a:t>
            </a:r>
            <a:r>
              <a:rPr lang="en-US" dirty="0"/>
              <a:t> file)</a:t>
            </a:r>
          </a:p>
          <a:p>
            <a:r>
              <a:rPr lang="en-US" dirty="0"/>
              <a:t>Better error handling</a:t>
            </a:r>
          </a:p>
          <a:p>
            <a:r>
              <a:rPr lang="en-US" dirty="0"/>
              <a:t>Handle asynchronous events (s.a. USB unplug)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1C3FA69-2964-67C2-F846-442A45A4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E83BF-A7CA-AD05-734E-99715DD9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755" y="0"/>
            <a:ext cx="4185245" cy="6858000"/>
          </a:xfrm>
          <a:prstGeom prst="rect">
            <a:avLst/>
          </a:prstGeom>
        </p:spPr>
      </p:pic>
      <p:pic>
        <p:nvPicPr>
          <p:cNvPr id="6" name="Picture 6" descr="Getting Started with the Rust Programming Language - NetworkStatic | Brent  Salisbury's Blog">
            <a:extLst>
              <a:ext uri="{FF2B5EF4-FFF2-40B4-BE49-F238E27FC236}">
                <a16:creationId xmlns:a16="http://schemas.microsoft.com/office/drawing/2014/main" id="{CD6B2AE3-92CE-7636-7C94-0D07459A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282" y="5774265"/>
            <a:ext cx="3356324" cy="118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2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105D4-84FB-21A8-6F0C-232D0294A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FCB9-1152-7A12-0521-DB5F7765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FDE-CLI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62CC3-025A-12A3-2712-E01BC6CACB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4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103A-7E0F-A503-491C-874CA2A1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9730E-E638-275F-6C74-85FDCE30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FDE Midterm Report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A49E4-DCE3-62DE-B6D1-539EBFFF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Experiment 1: Name Display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Experiment 2: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SMIMS VLFD Driver in Rust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SMIMS Engine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FDE-CLI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I2C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2704E-AE57-0B6A-BD40-4045C28F6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3856-D5A0-0D81-DA7F-CDEE03C1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74DA5ED-9849-F484-06B6-0817A09F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1AABB36-BAEF-B2ED-F995-856D94FE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0AD05-B58B-4CB9-5285-745FDBFE3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FDE board discovery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DABA5-B90A-E894-1950-B9D35005C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FDE-CLI can recognize &amp; differentiate multiple FDE boards</a:t>
            </a:r>
          </a:p>
          <a:p>
            <a:r>
              <a:rPr lang="en-US" dirty="0"/>
              <a:t>Each detected FDE board can be indexed (0~n boards connected)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254DA-E268-4214-3CB2-0D76D16A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83" y="1513989"/>
            <a:ext cx="5561057" cy="383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2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23B8F-ACFD-D6EF-1FEF-204ABFBCC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0DF7-5842-E936-DD7D-72B1694C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20" y="1188284"/>
            <a:ext cx="10515600" cy="1171303"/>
          </a:xfrm>
        </p:spPr>
        <p:txBody>
          <a:bodyPr/>
          <a:lstStyle/>
          <a:p>
            <a:r>
              <a:rPr lang="en-US" dirty="0"/>
              <a:t>Projects &amp; </a:t>
            </a:r>
            <a:br>
              <a:rPr lang="en-US" dirty="0"/>
            </a:br>
            <a:r>
              <a:rPr lang="en-US" dirty="0"/>
              <a:t>Recipes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1CCB840-5E03-B5BE-004C-7224002C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2BC3467-EB39-8DAE-A24C-7C437A92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B3F2A-2EAE-5343-958B-FD393A443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UFDE &amp; Rabbit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93740-8836-6069-E06D-D1162CCA41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942442"/>
          </a:xfrm>
        </p:spPr>
        <p:txBody>
          <a:bodyPr/>
          <a:lstStyle/>
          <a:p>
            <a:r>
              <a:rPr lang="en-US" dirty="0"/>
              <a:t>FDE-CLI has its own project management system</a:t>
            </a:r>
          </a:p>
          <a:p>
            <a:r>
              <a:rPr lang="en-US" dirty="0"/>
              <a:t>Projects refer to user imported projects</a:t>
            </a:r>
          </a:p>
          <a:p>
            <a:r>
              <a:rPr lang="en-US" dirty="0"/>
              <a:t>Recipes are built in project demos</a:t>
            </a:r>
          </a:p>
          <a:p>
            <a:r>
              <a:rPr lang="en-US" dirty="0"/>
              <a:t>In the future, projects/recipes can also have scripts in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AA2F3-03AF-A654-2BD1-1FF0A1B8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65183" y="1513989"/>
            <a:ext cx="5561056" cy="383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9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A011-B23F-753C-8489-998DB621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2697-3FBD-DBF3-10A9-B28F393B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20" y="1188284"/>
            <a:ext cx="10515600" cy="1171303"/>
          </a:xfrm>
        </p:spPr>
        <p:txBody>
          <a:bodyPr/>
          <a:lstStyle/>
          <a:p>
            <a:r>
              <a:rPr lang="en-US" dirty="0"/>
              <a:t>Loading a</a:t>
            </a:r>
            <a:br>
              <a:rPr lang="en-US" dirty="0"/>
            </a:br>
            <a:r>
              <a:rPr lang="en-US" dirty="0"/>
              <a:t>Project/Recipe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42411BA-FCDD-F5DE-018D-1B72414A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3E1E190-E9EA-4CBB-EEC1-6D2BF72A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6B873-B5C9-F23F-9C28-80F778B06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Interpreting constraints &amp; detecting IO ports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2D26A6-61F4-65EF-401D-11DB294ACF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842656"/>
            <a:ext cx="5111496" cy="2242458"/>
          </a:xfrm>
        </p:spPr>
        <p:txBody>
          <a:bodyPr/>
          <a:lstStyle/>
          <a:p>
            <a:r>
              <a:rPr lang="en-US" dirty="0"/>
              <a:t>FDE-CLI can parse and interpret constraint files &amp; bitstreams</a:t>
            </a:r>
          </a:p>
          <a:p>
            <a:r>
              <a:rPr lang="en-US" dirty="0"/>
              <a:t>FDE-CLI has a regex mechanism that detects whether an IO port is a single data line or is part of an array</a:t>
            </a:r>
          </a:p>
          <a:p>
            <a:pPr lvl="1"/>
            <a:r>
              <a:rPr lang="en-US" dirty="0"/>
              <a:t>Useful later when observing how data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4D0AB-A712-B8F9-F926-6D41FBCC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07" y="889580"/>
            <a:ext cx="5319973" cy="5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6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98928-76CA-2C6D-7E77-515AF372C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0CF1-04A6-2985-29CB-8A9E7D56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656" y="1191663"/>
            <a:ext cx="10515600" cy="1164546"/>
          </a:xfrm>
        </p:spPr>
        <p:txBody>
          <a:bodyPr/>
          <a:lstStyle/>
          <a:p>
            <a:r>
              <a:rPr lang="en-US" dirty="0"/>
              <a:t>FDE-CLI DEMO</a:t>
            </a:r>
            <a:br>
              <a:rPr lang="en-US" dirty="0"/>
            </a:br>
            <a:r>
              <a:rPr lang="en-US" dirty="0"/>
              <a:t>Name Display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3FE33AC-FA4E-C5D5-5CF5-BC0E977E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5E18B91-82CF-9D87-A079-817E9BBB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EC86F-B43C-65BB-E700-0249CBAE11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AC312-44FA-D315-C491-0BAAA1070A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FDE device discovery</a:t>
            </a:r>
          </a:p>
          <a:p>
            <a:r>
              <a:rPr lang="en-US" dirty="0"/>
              <a:t>Loading a project/recipe</a:t>
            </a:r>
          </a:p>
          <a:p>
            <a:r>
              <a:rPr lang="en-US" dirty="0"/>
              <a:t>Programming a FDE board</a:t>
            </a:r>
          </a:p>
          <a:p>
            <a:r>
              <a:rPr lang="en-US" dirty="0"/>
              <a:t>Running for 4 cycles &amp; printing the output</a:t>
            </a:r>
          </a:p>
        </p:txBody>
      </p:sp>
      <p:pic>
        <p:nvPicPr>
          <p:cNvPr id="4" name="FDE_CLI_DEMO0">
            <a:hlinkClick r:id="" action="ppaction://media"/>
            <a:extLst>
              <a:ext uri="{FF2B5EF4-FFF2-40B4-BE49-F238E27FC236}">
                <a16:creationId xmlns:a16="http://schemas.microsoft.com/office/drawing/2014/main" id="{12FAA415-9441-F201-7831-BBDC7312A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55"/>
          <a:stretch/>
        </p:blipFill>
        <p:spPr>
          <a:xfrm>
            <a:off x="6253655" y="1513988"/>
            <a:ext cx="5542105" cy="383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98928-76CA-2C6D-7E77-515AF372C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3FE33AC-FA4E-C5D5-5CF5-BC0E977E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5E18B91-82CF-9D87-A079-817E9BBB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EC86F-B43C-65BB-E700-0249CBAE11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Explaination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AC312-44FA-D315-C491-0BAAA1070A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7"/>
            <a:ext cx="5111496" cy="2510293"/>
          </a:xfrm>
        </p:spPr>
        <p:txBody>
          <a:bodyPr/>
          <a:lstStyle/>
          <a:p>
            <a:r>
              <a:rPr lang="en-US" dirty="0"/>
              <a:t>Each table is the resulting IO state of each clock cycle</a:t>
            </a:r>
          </a:p>
          <a:p>
            <a:r>
              <a:rPr lang="en-US" dirty="0"/>
              <a:t>Notice how in these four clock cycles, we see “H” and ”e” being outputted on the data bus</a:t>
            </a:r>
          </a:p>
          <a:p>
            <a:r>
              <a:rPr lang="en-US" dirty="0"/>
              <a:t>We can expect to see “</a:t>
            </a:r>
            <a:r>
              <a:rPr lang="en-US" dirty="0" err="1"/>
              <a:t>llo</a:t>
            </a:r>
            <a:r>
              <a:rPr lang="en-US" dirty="0"/>
              <a:t>” if we run for 6 more cycles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07D51-93ED-E9F5-1804-821E08F7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04" y="0"/>
            <a:ext cx="5371696" cy="6556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039905-8DC0-03B8-77B1-B8BB72731AB1}"/>
              </a:ext>
            </a:extLst>
          </p:cNvPr>
          <p:cNvSpPr txBox="1"/>
          <p:nvPr/>
        </p:nvSpPr>
        <p:spPr>
          <a:xfrm>
            <a:off x="7872248" y="304779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40 = 0x20 </a:t>
            </a:r>
            <a:r>
              <a:rPr lang="en-CA" sz="1600" dirty="0">
                <a:solidFill>
                  <a:schemeClr val="bg1"/>
                </a:solidFill>
              </a:rPr>
              <a:t>(H)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31007-4F1C-0A1D-E842-F5E4B6346768}"/>
              </a:ext>
            </a:extLst>
          </p:cNvPr>
          <p:cNvSpPr txBox="1"/>
          <p:nvPr/>
        </p:nvSpPr>
        <p:spPr>
          <a:xfrm>
            <a:off x="7872248" y="5911861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69 = 0x45 (e)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3C8A4E-54A3-3E23-C927-F0C0925034E3}"/>
              </a:ext>
            </a:extLst>
          </p:cNvPr>
          <p:cNvSpPr/>
          <p:nvPr/>
        </p:nvSpPr>
        <p:spPr>
          <a:xfrm>
            <a:off x="5861304" y="6548826"/>
            <a:ext cx="5371696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output of the output of name display FDE CLI demo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A2FC5FE-FD99-E843-A499-EA748120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656" y="1191663"/>
            <a:ext cx="10515600" cy="1164546"/>
          </a:xfrm>
        </p:spPr>
        <p:txBody>
          <a:bodyPr/>
          <a:lstStyle/>
          <a:p>
            <a:r>
              <a:rPr lang="en-US" dirty="0"/>
              <a:t>FDE-CLI DEMO</a:t>
            </a:r>
            <a:br>
              <a:rPr lang="en-US" dirty="0"/>
            </a:br>
            <a:r>
              <a:rPr lang="en-US" dirty="0"/>
              <a:t>Name Display</a:t>
            </a:r>
          </a:p>
        </p:txBody>
      </p:sp>
    </p:spTree>
    <p:extLst>
      <p:ext uri="{BB962C8B-B14F-4D97-AF65-F5344CB8AC3E}">
        <p14:creationId xmlns:p14="http://schemas.microsoft.com/office/powerpoint/2010/main" val="100612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BB127-BF81-E043-22B5-8672341F9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B219-CBB8-87CD-22F5-C488EC585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1" y="1399032"/>
            <a:ext cx="5039021" cy="1682749"/>
          </a:xfrm>
        </p:spPr>
        <p:txBody>
          <a:bodyPr/>
          <a:lstStyle/>
          <a:p>
            <a:r>
              <a:rPr lang="en-US" dirty="0"/>
              <a:t>FDE-CLI</a:t>
            </a:r>
            <a:br>
              <a:rPr lang="en-US" dirty="0"/>
            </a:br>
            <a:r>
              <a:rPr lang="en-US" dirty="0"/>
              <a:t>Future Plans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0C8A7F9-2FAF-9217-18A1-8F8D41C9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B756D-EE32-683D-B4C4-9593AE85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Future to-do: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179F3-E4EF-FFE5-7BBE-24FF2A13A7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3"/>
            <a:ext cx="4754880" cy="4701710"/>
          </a:xfrm>
        </p:spPr>
        <p:txBody>
          <a:bodyPr/>
          <a:lstStyle/>
          <a:p>
            <a:r>
              <a:rPr lang="en-US" dirty="0"/>
              <a:t>Multi-threading (to interact with multiple FDE boards at the </a:t>
            </a:r>
            <a:r>
              <a:rPr lang="en-US" b="1" dirty="0"/>
              <a:t>same time</a:t>
            </a:r>
            <a:r>
              <a:rPr lang="en-US" dirty="0"/>
              <a:t>)</a:t>
            </a:r>
          </a:p>
          <a:p>
            <a:r>
              <a:rPr lang="en-US" dirty="0"/>
              <a:t>Multi-threading to support polling data from a AFIFO</a:t>
            </a:r>
          </a:p>
          <a:p>
            <a:r>
              <a:rPr lang="en-US" dirty="0"/>
              <a:t>Support scripts (similar to DC’s .</a:t>
            </a:r>
            <a:r>
              <a:rPr lang="en-US" dirty="0" err="1"/>
              <a:t>tcl</a:t>
            </a:r>
            <a:r>
              <a:rPr lang="en-US" dirty="0"/>
              <a:t> file)</a:t>
            </a:r>
          </a:p>
          <a:p>
            <a:r>
              <a:rPr lang="en-US" dirty="0"/>
              <a:t>Better error handling</a:t>
            </a:r>
          </a:p>
          <a:p>
            <a:r>
              <a:rPr lang="en-US" dirty="0"/>
              <a:t>Handle asynchronous events (s.a. USB unplug)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B89B15-1BC2-F234-6553-290BFB9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218" name="Picture 2" descr="That is why you and I should be Rustaceans | KBTG Life">
            <a:extLst>
              <a:ext uri="{FF2B5EF4-FFF2-40B4-BE49-F238E27FC236}">
                <a16:creationId xmlns:a16="http://schemas.microsoft.com/office/drawing/2014/main" id="{BF18935A-225C-D0EB-1827-CEDC896FA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1" y="4671337"/>
            <a:ext cx="2652632" cy="202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53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99B1D-1F69-B3E3-14D4-73CB82F22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6B31-D4D4-3377-762B-3E55F280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(</a:t>
            </a:r>
            <a:r>
              <a:rPr lang="en-CA" b="1" i="1" dirty="0">
                <a:solidFill>
                  <a:srgbClr val="ECECEC"/>
                </a:solidFill>
                <a:effectLst/>
                <a:latin typeface="Google Sans"/>
              </a:rPr>
              <a:t>I</a:t>
            </a:r>
            <a:r>
              <a:rPr lang="en-CA" b="0" i="0" dirty="0">
                <a:solidFill>
                  <a:srgbClr val="ECECEC"/>
                </a:solidFill>
                <a:effectLst/>
                <a:latin typeface="Google Sans"/>
              </a:rPr>
              <a:t>nter-</a:t>
            </a:r>
            <a:r>
              <a:rPr lang="en-CA" b="1" i="1" dirty="0">
                <a:solidFill>
                  <a:srgbClr val="ECECEC"/>
                </a:solidFill>
                <a:effectLst/>
                <a:latin typeface="Google Sans"/>
              </a:rPr>
              <a:t>I</a:t>
            </a:r>
            <a:r>
              <a:rPr lang="en-CA" b="0" i="0" dirty="0">
                <a:solidFill>
                  <a:srgbClr val="ECECEC"/>
                </a:solidFill>
                <a:effectLst/>
                <a:latin typeface="Google Sans"/>
              </a:rPr>
              <a:t>ntegrated </a:t>
            </a:r>
            <a:r>
              <a:rPr lang="en-CA" b="1" i="1" dirty="0">
                <a:solidFill>
                  <a:srgbClr val="ECECEC"/>
                </a:solidFill>
                <a:effectLst/>
                <a:latin typeface="Google Sans"/>
              </a:rPr>
              <a:t>C</a:t>
            </a:r>
            <a:r>
              <a:rPr lang="en-CA" b="0" i="0" dirty="0">
                <a:solidFill>
                  <a:srgbClr val="ECECEC"/>
                </a:solidFill>
                <a:effectLst/>
                <a:latin typeface="Google Sans"/>
              </a:rPr>
              <a:t>ircuit)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75B4B9-3EB8-B66D-3534-76BC8FF2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1F8FA19-787E-7D6F-80A2-3D891049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75005-B212-C006-26E7-D5FD14DC8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Features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298B3-658A-16AC-5D2A-D4C980F322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59" y="3401568"/>
            <a:ext cx="6890173" cy="2567432"/>
          </a:xfrm>
        </p:spPr>
        <p:txBody>
          <a:bodyPr/>
          <a:lstStyle/>
          <a:p>
            <a:r>
              <a:rPr lang="en-US" dirty="0"/>
              <a:t>Still in progress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C77BE-4387-55F6-1B02-F33354983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2648273"/>
            <a:ext cx="6290498" cy="16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432A9-E699-17D0-1CF6-C4694E65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5D2C-D520-343F-EE8D-E29AE0D6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Pains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8DFDDC6-EAEE-0EB7-AED3-22A7E70F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1F81D-943A-491A-4EDE-D340A4DD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18C47F-3471-87B9-9541-4ACA43F2CCD7}"/>
              </a:ext>
            </a:extLst>
          </p:cNvPr>
          <p:cNvSpPr txBox="1">
            <a:spLocks/>
          </p:cNvSpPr>
          <p:nvPr/>
        </p:nvSpPr>
        <p:spPr>
          <a:xfrm>
            <a:off x="902455" y="3503632"/>
            <a:ext cx="4828032" cy="4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Timing Issues</a:t>
            </a:r>
            <a:endParaRPr lang="en-PK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0E59B6C-8160-3C11-9EE8-6952DCABAB40}"/>
              </a:ext>
            </a:extLst>
          </p:cNvPr>
          <p:cNvSpPr txBox="1">
            <a:spLocks/>
          </p:cNvSpPr>
          <p:nvPr/>
        </p:nvSpPr>
        <p:spPr>
          <a:xfrm>
            <a:off x="646423" y="3942544"/>
            <a:ext cx="4754880" cy="2613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Qt::</a:t>
            </a:r>
            <a:r>
              <a:rPr lang="en-CA" dirty="0" err="1"/>
              <a:t>PreciseTimer</a:t>
            </a:r>
            <a:r>
              <a:rPr lang="en-CA" dirty="0">
                <a:solidFill>
                  <a:srgbClr val="000000"/>
                </a:solidFill>
                <a:latin typeface="Titillium Web" panose="020F0502020204030204" pitchFamily="34" charset="0"/>
              </a:rPr>
              <a:t> &amp; thread::sleep</a:t>
            </a:r>
            <a:r>
              <a:rPr lang="en-US" dirty="0">
                <a:solidFill>
                  <a:srgbClr val="000000"/>
                </a:solidFill>
                <a:latin typeface="Titillium Web" panose="020F0502020204030204" pitchFamily="34" charset="0"/>
              </a:rPr>
              <a:t> </a:t>
            </a:r>
            <a:r>
              <a:rPr lang="en-CA" dirty="0">
                <a:solidFill>
                  <a:srgbClr val="000000"/>
                </a:solidFill>
                <a:latin typeface="Titillium Web" panose="020F0502020204030204" pitchFamily="34" charset="0"/>
              </a:rPr>
              <a:t>(Rust) suffer from precision issues</a:t>
            </a:r>
            <a:endParaRPr lang="en-US" dirty="0"/>
          </a:p>
          <a:p>
            <a:r>
              <a:rPr lang="en-US" dirty="0"/>
              <a:t>At high frequencies, we might observer jitters (fluctuations in timing)</a:t>
            </a:r>
          </a:p>
          <a:p>
            <a:r>
              <a:rPr lang="en-CA" b="0" i="0" dirty="0">
                <a:solidFill>
                  <a:srgbClr val="000000"/>
                </a:solidFill>
                <a:effectLst/>
                <a:latin typeface="Titillium Web" pitchFamily="2" charset="77"/>
              </a:rPr>
              <a:t>Windows/MacOS is definitely not a </a:t>
            </a:r>
            <a:r>
              <a:rPr lang="en-CA" b="1" i="0" dirty="0">
                <a:solidFill>
                  <a:srgbClr val="000000"/>
                </a:solidFill>
                <a:effectLst/>
                <a:latin typeface="Titillium Web" pitchFamily="2" charset="77"/>
              </a:rPr>
              <a:t>real-time operating</a:t>
            </a:r>
            <a:r>
              <a:rPr lang="en-CA" b="0" i="0" dirty="0">
                <a:solidFill>
                  <a:srgbClr val="000000"/>
                </a:solidFill>
                <a:effectLst/>
                <a:latin typeface="Titillium Web" pitchFamily="2" charset="77"/>
              </a:rPr>
              <a:t> system (</a:t>
            </a:r>
            <a:r>
              <a:rPr lang="en-CA" b="1" i="0" dirty="0">
                <a:solidFill>
                  <a:srgbClr val="000000"/>
                </a:solidFill>
                <a:effectLst/>
                <a:latin typeface="Titillium Web" pitchFamily="2" charset="77"/>
              </a:rPr>
              <a:t>RTOS</a:t>
            </a:r>
            <a:r>
              <a:rPr lang="en-CA" b="0" i="0" dirty="0">
                <a:solidFill>
                  <a:srgbClr val="000000"/>
                </a:solidFill>
                <a:effectLst/>
                <a:latin typeface="Titillium Web" pitchFamily="2" charset="77"/>
              </a:rPr>
              <a:t>), and most Linux machines aren't either</a:t>
            </a:r>
            <a:endParaRPr lang="en-US" dirty="0"/>
          </a:p>
        </p:txBody>
      </p:sp>
      <p:pic>
        <p:nvPicPr>
          <p:cNvPr id="21" name="sd1742775315_2">
            <a:hlinkClick r:id="" action="ppaction://media"/>
            <a:extLst>
              <a:ext uri="{FF2B5EF4-FFF2-40B4-BE49-F238E27FC236}">
                <a16:creationId xmlns:a16="http://schemas.microsoft.com/office/drawing/2014/main" id="{8D1559AD-C725-C426-08D6-7D3760CEA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576072"/>
            <a:ext cx="5357506" cy="3013597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0D67675-C353-C806-06C4-3E194E9236C3}"/>
              </a:ext>
            </a:extLst>
          </p:cNvPr>
          <p:cNvSpPr txBox="1">
            <a:spLocks/>
          </p:cNvSpPr>
          <p:nvPr/>
        </p:nvSpPr>
        <p:spPr>
          <a:xfrm>
            <a:off x="6478174" y="3913538"/>
            <a:ext cx="4828032" cy="4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Rabbit</a:t>
            </a:r>
            <a:endParaRPr lang="en-PK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3F2EB11-F1E3-65B5-AF45-FC7B7A84CEB2}"/>
              </a:ext>
            </a:extLst>
          </p:cNvPr>
          <p:cNvSpPr txBox="1">
            <a:spLocks/>
          </p:cNvSpPr>
          <p:nvPr/>
        </p:nvSpPr>
        <p:spPr>
          <a:xfrm>
            <a:off x="6222142" y="4352450"/>
            <a:ext cx="4754880" cy="2216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Rabbit does not have any virtual component(s) for reading &amp; writing (hex/binary data) to and from registers</a:t>
            </a:r>
          </a:p>
          <a:p>
            <a:r>
              <a:rPr lang="en-US" dirty="0"/>
              <a:t>No fine-control over the processing of data received &amp; transmitted on every clock cycle</a:t>
            </a:r>
          </a:p>
          <a:p>
            <a:r>
              <a:rPr lang="en-US" dirty="0"/>
              <a:t>No scripting / automation</a:t>
            </a:r>
          </a:p>
        </p:txBody>
      </p:sp>
    </p:spTree>
    <p:extLst>
      <p:ext uri="{BB962C8B-B14F-4D97-AF65-F5344CB8AC3E}">
        <p14:creationId xmlns:p14="http://schemas.microsoft.com/office/powerpoint/2010/main" val="414143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411B-CFC0-9151-20DC-BF6B61D8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D1FD-0F74-DA04-12C1-CA13CB30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D3BAB81-7E15-FFFA-6096-8EAE6603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73270-AC6A-CBDB-D1E2-A2104EA876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D81BB3-D406-EBEF-D664-940F7C7764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Check on warehouse update</a:t>
            </a:r>
          </a:p>
          <a:p>
            <a:r>
              <a:rPr lang="en-US" dirty="0"/>
              <a:t>Fix software issues</a:t>
            </a:r>
          </a:p>
          <a:p>
            <a:r>
              <a:rPr lang="en-US" dirty="0"/>
              <a:t>Finish drafting solution</a:t>
            </a:r>
          </a:p>
          <a:p>
            <a:r>
              <a:rPr lang="en-US" dirty="0"/>
              <a:t>Resolve budget question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D64550-AFBF-9720-F218-7B6F12A3B9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Goals </a:t>
            </a:r>
            <a:r>
              <a:rPr lang="en-US" altLang="zh-CN" dirty="0"/>
              <a:t>f</a:t>
            </a:r>
            <a:r>
              <a:rPr lang="en-US" dirty="0"/>
              <a:t>or Next Review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32BACC-8407-BBFA-BBF3-AE25B809D7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Mirjam Nilsson will tackle and resolve the goals by next meeting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C3EBB78-117B-8A34-99DC-BE3EC8E1E9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Action Plan Review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6AB626C-6605-EA41-A83F-FE4F1693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9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B89C-7F7B-984B-5490-D79F7BCAE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8355-50AD-62A1-8C2A-0CCE8203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159545"/>
            <a:ext cx="4828904" cy="1682749"/>
          </a:xfrm>
        </p:spPr>
        <p:txBody>
          <a:bodyPr/>
          <a:lstStyle/>
          <a:p>
            <a:r>
              <a:rPr lang="en-US" dirty="0"/>
              <a:t>I2C Module</a:t>
            </a:r>
            <a:br>
              <a:rPr lang="en-US" dirty="0"/>
            </a:br>
            <a:r>
              <a:rPr lang="en-US" dirty="0"/>
              <a:t>Topology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10BB89E-EF3A-2C36-1A12-7ABEA65F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465F982-8CB2-DB57-8431-55BDB828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B5BD11-7DA8-E8F6-8B5D-AB9D09EA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6416" y="719826"/>
            <a:ext cx="6299344" cy="5458413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086C7B7-7D50-2FFB-B78D-B74B2E48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2954826"/>
            <a:ext cx="4608286" cy="322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0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025EE-D928-3E58-5CF6-7A319D6F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369C-CA56-8EED-7143-E4DC325D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Display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E0AE861-E4BA-1635-5AA4-FC02FCF5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CC2-FBDA-4ADA-3BE4-437191094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P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2962D9-7DF8-1BBB-739B-CEF26DD2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F2BFF1-C70D-52D6-AB9F-1896A25B10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19" y="1792224"/>
            <a:ext cx="5084063" cy="1197314"/>
          </a:xfrm>
        </p:spPr>
        <p:txBody>
          <a:bodyPr/>
          <a:lstStyle/>
          <a:p>
            <a:r>
              <a:rPr lang="en-US" dirty="0"/>
              <a:t>Display our name on the 7-segment text LCD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7F0EEA-DD21-7E45-778B-3D509BC3C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2989538"/>
            <a:ext cx="4828032" cy="490538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75EDB0C-F21A-EA8B-6379-E7656CF7E3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428449"/>
            <a:ext cx="5084064" cy="2750677"/>
          </a:xfrm>
        </p:spPr>
        <p:txBody>
          <a:bodyPr/>
          <a:lstStyle/>
          <a:p>
            <a:r>
              <a:rPr lang="en-US" dirty="0"/>
              <a:t>Generate the Verilog code for each </a:t>
            </a:r>
          </a:p>
          <a:p>
            <a:r>
              <a:rPr lang="en-US" dirty="0"/>
              <a:t>For each sentence</a:t>
            </a:r>
          </a:p>
          <a:p>
            <a:pPr lvl="1"/>
            <a:r>
              <a:rPr lang="en-US" dirty="0"/>
              <a:t>Generate a Verilog case block that assigns values to temporary registers (tmp0, tmp1, …)</a:t>
            </a:r>
          </a:p>
          <a:p>
            <a:r>
              <a:rPr lang="en-US" dirty="0"/>
              <a:t>A multiplexer selects which sentence (temporary register) to display</a:t>
            </a:r>
          </a:p>
        </p:txBody>
      </p:sp>
    </p:spTree>
    <p:extLst>
      <p:ext uri="{BB962C8B-B14F-4D97-AF65-F5344CB8AC3E}">
        <p14:creationId xmlns:p14="http://schemas.microsoft.com/office/powerpoint/2010/main" val="364128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AFE59-462D-BB6C-0DFF-9A4BC012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54B5-068D-14C9-F1FD-95ADF069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656" y="1191663"/>
            <a:ext cx="10515600" cy="1164546"/>
          </a:xfrm>
        </p:spPr>
        <p:txBody>
          <a:bodyPr/>
          <a:lstStyle/>
          <a:p>
            <a:r>
              <a:rPr lang="en-US" dirty="0"/>
              <a:t>FDE-CLI DEMO</a:t>
            </a:r>
            <a:br>
              <a:rPr lang="en-US" dirty="0"/>
            </a:br>
            <a:r>
              <a:rPr lang="en-US" dirty="0"/>
              <a:t>AFIFO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5025765-94B7-6D17-ADF5-49DF6CF7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2B6DDF-EC0A-79AB-C605-EA7D7A9E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82D74-839A-9FE3-4216-51F7AF7C4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A2356-4006-6208-C4C9-A74B1FC387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7"/>
            <a:ext cx="5111496" cy="2694433"/>
          </a:xfrm>
        </p:spPr>
        <p:txBody>
          <a:bodyPr/>
          <a:lstStyle/>
          <a:p>
            <a:r>
              <a:rPr lang="en-US" dirty="0"/>
              <a:t>Demo an asynchronous FIFO implemented on FDE</a:t>
            </a:r>
          </a:p>
          <a:p>
            <a:pPr lvl="1"/>
            <a:r>
              <a:rPr lang="en-US" dirty="0"/>
              <a:t>Two AFIFOs (TX &amp; RX) linked to each other </a:t>
            </a:r>
          </a:p>
          <a:p>
            <a:pPr lvl="1"/>
            <a:r>
              <a:rPr lang="en-US" dirty="0"/>
              <a:t>Foundation for I2C module in the future</a:t>
            </a:r>
          </a:p>
          <a:p>
            <a:r>
              <a:rPr lang="en-US" b="1" dirty="0"/>
              <a:t>Clock-domain FIFO</a:t>
            </a:r>
          </a:p>
          <a:p>
            <a:pPr lvl="1"/>
            <a:r>
              <a:rPr lang="en-US" dirty="0"/>
              <a:t>SMIMS engine clock based on FDE-CLI</a:t>
            </a:r>
          </a:p>
          <a:p>
            <a:pPr lvl="1"/>
            <a:r>
              <a:rPr lang="en-US" dirty="0"/>
              <a:t>Internal 30MHz clock driving the I2C module</a:t>
            </a:r>
          </a:p>
          <a:p>
            <a:r>
              <a:rPr lang="en-US" dirty="0"/>
              <a:t>Write &amp; read “1”, “2”, “3” to &amp; from the AFIFO</a:t>
            </a:r>
          </a:p>
        </p:txBody>
      </p:sp>
      <p:pic>
        <p:nvPicPr>
          <p:cNvPr id="6" name="FDE_CLI_DEMO1">
            <a:hlinkClick r:id="" action="ppaction://media"/>
            <a:extLst>
              <a:ext uri="{FF2B5EF4-FFF2-40B4-BE49-F238E27FC236}">
                <a16:creationId xmlns:a16="http://schemas.microsoft.com/office/drawing/2014/main" id="{CD102F32-93F1-03C0-6F0A-E5576767AA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3670" y="0"/>
            <a:ext cx="535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2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DC50-DF76-9E20-F4BC-D589DC31E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E080D82-CDE5-55F4-880F-8CB6019F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1319FF-2A31-B037-EEC3-7B4A7B4F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4D2EE-F402-CBFF-37F9-5832FCAB4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45" y="0"/>
            <a:ext cx="265034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72BBA2-0698-DCC4-0787-A4294C26A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268524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F7C1E-2774-C7FA-B8B9-5181D710D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61" y="0"/>
            <a:ext cx="265783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AE629F-43DE-280F-7B7A-0BCCE3FC5631}"/>
              </a:ext>
            </a:extLst>
          </p:cNvPr>
          <p:cNvSpPr/>
          <p:nvPr/>
        </p:nvSpPr>
        <p:spPr>
          <a:xfrm>
            <a:off x="3532471" y="6556248"/>
            <a:ext cx="7786837" cy="1814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378D17-C6FC-2900-253D-46C3AE308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86" y="787400"/>
            <a:ext cx="31115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38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A9B0E-2EF0-6B45-913F-BBECF168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FDE Midterm Report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F09B8-832E-78BC-5DB0-184FA652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408161-5F0C-9BC5-6D5D-F770AA08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Controller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F85F6D-B184-B8A5-EE3C-66ABE01C5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85DDB9-8759-45DA-9D4C-521221DDCB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D1DFAA-7F21-D0B5-0720-D6649E7729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5C1F87-E2B3-3B89-E83B-9D8BE23FD8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5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B7EDF-C653-124A-D27F-629FFB42C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B410-31BA-7AEE-0D8B-A7B785B3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321601-07AC-17DC-CB42-22DC0E30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C47F1-6F43-4543-4C76-C8FE09E16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Projection Of Costs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E4B7E7-D744-6C49-3FF9-01879A22E8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$14,000 projection for project</a:t>
            </a:r>
          </a:p>
          <a:p>
            <a:r>
              <a:rPr lang="en-US" dirty="0"/>
              <a:t>Main source from angel investors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C2BF-6D61-C852-2F66-A75CB1CEEB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Cost Overruns</a:t>
            </a:r>
            <a:endParaRPr lang="en-P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A4E9F-4543-211F-3136-0ED70231AE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$2,000 over budget</a:t>
            </a:r>
          </a:p>
          <a:p>
            <a:r>
              <a:rPr lang="en-US" dirty="0"/>
              <a:t>Closed gaps in communication with staff to present future budget issues</a:t>
            </a:r>
          </a:p>
          <a:p>
            <a:r>
              <a:rPr lang="en-US" dirty="0"/>
              <a:t>Project can track to remain on budget based on planning and current projections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F6DD937-25B3-9C35-11EE-E19F52A8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4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102B8-1358-E7D2-8A96-CB44EAAF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48D174-EB71-47F9-0153-28A9BD3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  <a:br>
              <a:rPr lang="en-US" sz="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47A8A9-C592-71E3-6D10-32010A80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9C1CCF-C5EB-7C77-9150-3AA18736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F2D50-86AB-E47E-522B-FC0F42BAB5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44805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FDE Project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5F10FE-E3C0-FCF2-C795-B81BF3DF7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448056"/>
          </a:xfrm>
        </p:spPr>
        <p:txBody>
          <a:bodyPr/>
          <a:lstStyle/>
          <a:p>
            <a:r>
              <a:rPr lang="en-US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FDE-CLI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A50165-1161-A494-E13D-1CD3D87621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50792" y="3429000"/>
            <a:ext cx="4004856" cy="43755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/jwwang2003/</a:t>
            </a:r>
            <a:r>
              <a:rPr lang="en-US" sz="16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fde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-cli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DBDB8-9BB2-2F32-1E8C-FE84445AF7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44805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VLFD-RS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47D13B-B7EF-9E02-0ED8-43CE119882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82711" y="3418501"/>
            <a:ext cx="4004855" cy="448056"/>
          </a:xfrm>
        </p:spPr>
        <p:txBody>
          <a:bodyPr/>
          <a:lstStyle/>
          <a:p>
            <a:r>
              <a:rPr lang="en-US" sz="1600" noProof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https://github.com/jwwang2003/vlfd-rs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33C8AB-0DDE-542E-C687-E88873B4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7" y="4233438"/>
            <a:ext cx="3138424" cy="1005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8F4B4B-F470-661F-9D2B-A7ECB7BBD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256" y="4233438"/>
            <a:ext cx="3213761" cy="100026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6294F2-41C9-195E-3A9B-2FF3D6040A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483" y="3429000"/>
            <a:ext cx="3525013" cy="8044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/jwwang2003/</a:t>
            </a:r>
            <a:r>
              <a:rPr lang="en-US" dirty="0" err="1"/>
              <a:t>fde</a:t>
            </a:r>
            <a:r>
              <a:rPr lang="en-US" dirty="0"/>
              <a:t>-project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FABD1F-0485-B671-2309-547255263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3" y="4233438"/>
            <a:ext cx="3655014" cy="9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98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03D4-D4F4-1CA5-BE89-68AB597D1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52F4-B156-A115-D78E-97C8A056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4A0B6-B723-464C-1EC3-CFACAAA01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9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3872-DBA5-0633-88A5-A364CB70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4383-9FE7-A6E5-2911-B5DA98FF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61CC972-C102-FD64-D203-E02088DB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1F2B257-E70A-7B2C-3F2C-FF1230BC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6A7AD-4CBD-211C-E704-5FE76EDD7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66" y="170526"/>
            <a:ext cx="4846320" cy="22402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0D6807-72FC-88D7-2077-9A30ED2E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867" y="2718415"/>
            <a:ext cx="4846319" cy="36453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53A671-EBAC-AC45-99E7-EF14FC618C47}"/>
              </a:ext>
            </a:extLst>
          </p:cNvPr>
          <p:cNvSpPr/>
          <p:nvPr/>
        </p:nvSpPr>
        <p:spPr>
          <a:xfrm>
            <a:off x="6461866" y="2409241"/>
            <a:ext cx="4846320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the case block for each character in the string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58422-8E5D-A759-AD73-88EDADCECE89}"/>
              </a:ext>
            </a:extLst>
          </p:cNvPr>
          <p:cNvSpPr/>
          <p:nvPr/>
        </p:nvSpPr>
        <p:spPr>
          <a:xfrm>
            <a:off x="6461866" y="6363770"/>
            <a:ext cx="4846320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the multiplexer for the temporary registers</a:t>
            </a:r>
          </a:p>
        </p:txBody>
      </p:sp>
    </p:spTree>
    <p:extLst>
      <p:ext uri="{BB962C8B-B14F-4D97-AF65-F5344CB8AC3E}">
        <p14:creationId xmlns:p14="http://schemas.microsoft.com/office/powerpoint/2010/main" val="319991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67CB-F0C9-CF1C-1A9D-840739322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269E-E985-CC05-5F29-6881EB8B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Experiment Results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4C3830C-0E38-B933-29AF-DCB49F394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F0E41-3C16-1DEC-4233-6468487FC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811573"/>
            <a:ext cx="4828032" cy="490538"/>
          </a:xfrm>
        </p:spPr>
        <p:txBody>
          <a:bodyPr/>
          <a:lstStyle/>
          <a:p>
            <a:r>
              <a:rPr lang="en-US" dirty="0"/>
              <a:t>Script Input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290C77-B673-2421-A6DC-CCF4DE4C82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407986"/>
            <a:ext cx="4828032" cy="490538"/>
          </a:xfrm>
        </p:spPr>
        <p:txBody>
          <a:bodyPr/>
          <a:lstStyle/>
          <a:p>
            <a:r>
              <a:rPr lang="en-US" dirty="0"/>
              <a:t>Rabbit Output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CC3D148-B0E0-CD3C-10D8-EC595EF2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5D408-009E-AF4C-7EFF-EE423FD56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9" y="1440239"/>
            <a:ext cx="2906829" cy="1709899"/>
          </a:xfrm>
          <a:prstGeom prst="rect">
            <a:avLst/>
          </a:prstGeom>
        </p:spPr>
      </p:pic>
      <p:pic>
        <p:nvPicPr>
          <p:cNvPr id="16" name="Untitled">
            <a:hlinkClick r:id="" action="ppaction://media"/>
            <a:extLst>
              <a:ext uri="{FF2B5EF4-FFF2-40B4-BE49-F238E27FC236}">
                <a16:creationId xmlns:a16="http://schemas.microsoft.com/office/drawing/2014/main" id="{AA806B98-63DB-1AC4-2016-63AFE34184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759" y="4036652"/>
            <a:ext cx="4664400" cy="23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1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531B9-1C64-8D08-1447-B9AC91834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3D7B-E0AD-FC71-C1BB-1C614964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6DF6A3A-370E-650F-D310-7A9B4E3C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939B8-1DB6-B0C2-E204-7D4EF8F815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Main topics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7003E-283E-5CBC-A37C-588C5D99E2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UDFE &amp; Rabbit compiled on MacOS</a:t>
            </a:r>
          </a:p>
          <a:p>
            <a:r>
              <a:rPr lang="en-US" dirty="0"/>
              <a:t>SMIMS Engine</a:t>
            </a:r>
          </a:p>
          <a:p>
            <a:r>
              <a:rPr lang="en-US" dirty="0"/>
              <a:t>SMIMS VLFD Driver Reimplemented in Rust</a:t>
            </a:r>
          </a:p>
          <a:p>
            <a:r>
              <a:rPr lang="en-US" dirty="0"/>
              <a:t>FDE-CLI</a:t>
            </a:r>
          </a:p>
          <a:p>
            <a:r>
              <a:rPr lang="en-US" dirty="0"/>
              <a:t>I2C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04D61C-B93E-C5FE-0F95-1D451A97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5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47BD-6125-AA4F-1869-821E6893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2F0F-E4B5-97B8-297F-D3FFBDD3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997689"/>
            <a:ext cx="7204042" cy="1297409"/>
          </a:xfrm>
        </p:spPr>
        <p:txBody>
          <a:bodyPr/>
          <a:lstStyle/>
          <a:p>
            <a:r>
              <a:rPr lang="en-US" dirty="0"/>
              <a:t>UFDE &amp; Rabbit on MacOS (Arm)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6498AE-BB73-E414-89CF-9D05FE99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DB2FAE3-E341-8CF6-96D8-FAFEE47C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9429BB-9B98-62A8-8E7B-8E1154D7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2650379"/>
            <a:ext cx="5215467" cy="3387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36620F-1C7B-CF4F-514E-07D3E3EB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7" y="2650380"/>
            <a:ext cx="5215466" cy="33871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88F79E-7679-26E7-9345-66A7992F6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123" y="956744"/>
            <a:ext cx="1867637" cy="10816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057CCE-1848-D503-709F-65877DC64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733" y="956744"/>
            <a:ext cx="1852203" cy="132110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9D1639-BC2C-E403-51B0-68F1D7AEF401}"/>
              </a:ext>
            </a:extLst>
          </p:cNvPr>
          <p:cNvSpPr/>
          <p:nvPr/>
        </p:nvSpPr>
        <p:spPr>
          <a:xfrm>
            <a:off x="719668" y="6037534"/>
            <a:ext cx="5215466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UFDE compiled on MacOS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DE8814-59C0-BEBA-686D-CC7664C09E1D}"/>
              </a:ext>
            </a:extLst>
          </p:cNvPr>
          <p:cNvSpPr/>
          <p:nvPr/>
        </p:nvSpPr>
        <p:spPr>
          <a:xfrm>
            <a:off x="6256865" y="6037534"/>
            <a:ext cx="5215467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Rabbit Compiled on MacOS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8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8D0A9-55FF-86D4-19FE-C038BE77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6457-B08D-0D38-B013-64FBED30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1" y="1399032"/>
            <a:ext cx="5039021" cy="1682749"/>
          </a:xfrm>
        </p:spPr>
        <p:txBody>
          <a:bodyPr/>
          <a:lstStyle/>
          <a:p>
            <a:r>
              <a:rPr lang="en-US" dirty="0"/>
              <a:t>SMIMS </a:t>
            </a:r>
            <a:br>
              <a:rPr lang="en-US" dirty="0"/>
            </a:br>
            <a:r>
              <a:rPr lang="en-US" dirty="0"/>
              <a:t>Engine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FA74A0-3645-5A80-4329-2F0D288A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  <a:endParaRPr lang="en-P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BB92A51-C5A2-803A-30C8-BEEC5211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AC516-5ACA-278C-8030-74FE236B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5" y="3429000"/>
            <a:ext cx="5039022" cy="3148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18829-0E71-C3E4-309F-74BF2B92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748" y="576071"/>
            <a:ext cx="5920741" cy="467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27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BE294-64BD-29A4-4271-10C92FA8B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7BE9-CD37-4C99-2776-DB63E8FD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2228186" cy="575321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1CC2145-3094-3E89-A3FC-BB45EAD6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FDE Midterm Report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D6777F-AB44-BC8D-E543-F4933CD7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3DFC29-E2FA-2FB8-D9B2-950E176ED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586" y="1016220"/>
            <a:ext cx="7289800" cy="148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132F3A-7357-BA60-0E34-285BE4297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7637"/>
            <a:ext cx="4387174" cy="34855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E21F0FD-9BF7-810C-E649-5B65F49551EF}"/>
              </a:ext>
            </a:extLst>
          </p:cNvPr>
          <p:cNvSpPr/>
          <p:nvPr/>
        </p:nvSpPr>
        <p:spPr>
          <a:xfrm>
            <a:off x="4229585" y="2502120"/>
            <a:ext cx="7289799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 from </a:t>
            </a:r>
            <a:r>
              <a:rPr lang="en-C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RabbitReadData.txt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E8E1D3-773B-D914-1DA0-A783054AF5F3}"/>
              </a:ext>
            </a:extLst>
          </p:cNvPr>
          <p:cNvSpPr/>
          <p:nvPr/>
        </p:nvSpPr>
        <p:spPr>
          <a:xfrm>
            <a:off x="1" y="6546243"/>
            <a:ext cx="4387174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 .xml file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783119-8D2A-9D32-4E86-A7F16EBA2629}"/>
              </a:ext>
            </a:extLst>
          </p:cNvPr>
          <p:cNvSpPr/>
          <p:nvPr/>
        </p:nvSpPr>
        <p:spPr>
          <a:xfrm>
            <a:off x="4387174" y="5478707"/>
            <a:ext cx="4631987" cy="3091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spreadsheet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4539B3-5925-6FD1-F682-A8E878058CC0}"/>
              </a:ext>
            </a:extLst>
          </p:cNvPr>
          <p:cNvSpPr txBox="1"/>
          <p:nvPr/>
        </p:nvSpPr>
        <p:spPr>
          <a:xfrm>
            <a:off x="4503907" y="5841780"/>
            <a:ext cx="502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lcd_db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[0] ~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lcd_db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[7]</a:t>
            </a:r>
            <a:r>
              <a:rPr lang="en-US" dirty="0"/>
              <a:t> →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output[0] ~ output[7]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rst</a:t>
            </a:r>
            <a:r>
              <a:rPr lang="en-US" dirty="0"/>
              <a:t> →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input[0]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lcd_rst</a:t>
            </a:r>
            <a:r>
              <a:rPr lang="en-US" dirty="0"/>
              <a:t> →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output[8]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46B570-7119-42E8-FDAD-529C5E4C3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174" y="3057637"/>
            <a:ext cx="4631987" cy="24176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B2DEA1-6619-AB5F-EAE9-7779D37B6371}"/>
              </a:ext>
            </a:extLst>
          </p:cNvPr>
          <p:cNvSpPr txBox="1"/>
          <p:nvPr/>
        </p:nvSpPr>
        <p:spPr>
          <a:xfrm>
            <a:off x="9295641" y="4492874"/>
            <a:ext cx="2134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indices mapped to </a:t>
            </a:r>
            <a:r>
              <a:rPr lang="en-US" b="1" dirty="0"/>
              <a:t>one</a:t>
            </a:r>
            <a:r>
              <a:rPr lang="en-US" dirty="0"/>
              <a:t> bit on the data read from the FIFO (little endian)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5D76B108-6004-8C15-7A8B-DD48F4CB7492}"/>
              </a:ext>
            </a:extLst>
          </p:cNvPr>
          <p:cNvCxnSpPr>
            <a:stCxn id="27" idx="3"/>
            <a:endCxn id="30" idx="2"/>
          </p:cNvCxnSpPr>
          <p:nvPr/>
        </p:nvCxnSpPr>
        <p:spPr>
          <a:xfrm flipV="1">
            <a:off x="9529642" y="5693203"/>
            <a:ext cx="833179" cy="610242"/>
          </a:xfrm>
          <a:prstGeom prst="curved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413CA44-4BBB-7C07-572D-66920C75F621}"/>
              </a:ext>
            </a:extLst>
          </p:cNvPr>
          <p:cNvCxnSpPr>
            <a:stCxn id="30" idx="0"/>
            <a:endCxn id="23" idx="2"/>
          </p:cNvCxnSpPr>
          <p:nvPr/>
        </p:nvCxnSpPr>
        <p:spPr>
          <a:xfrm rot="16200000" flipV="1">
            <a:off x="8277863" y="2407916"/>
            <a:ext cx="1681580" cy="2488336"/>
          </a:xfrm>
          <a:prstGeom prst="curvedConnector3">
            <a:avLst>
              <a:gd name="adj1" fmla="val 92229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157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2" id="{5D6FBA16-B4D1-4307-B1D7-61285FA0D9C0}" vid="{1DA9E459-46CB-4408-AA4C-63950E2E54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1F98F7-6576-47F1-AD63-56E26C3397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783CE7D-BFC6-4030-A335-E7F88DB66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{269039BC-12BD-3941-85A9-696CD1F7F309}tf10001120</Template>
  <TotalTime>0</TotalTime>
  <Words>2182</Words>
  <Application>Microsoft Macintosh PowerPoint</Application>
  <PresentationFormat>Widescreen</PresentationFormat>
  <Paragraphs>361</Paragraphs>
  <Slides>35</Slides>
  <Notes>20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Google Sans</vt:lpstr>
      <vt:lpstr>Arial</vt:lpstr>
      <vt:lpstr>Calibri</vt:lpstr>
      <vt:lpstr>Times New Roman</vt:lpstr>
      <vt:lpstr>Titillium Web</vt:lpstr>
      <vt:lpstr>Office Theme</vt:lpstr>
      <vt:lpstr>FDE Midterm Report</vt:lpstr>
      <vt:lpstr>Agenda</vt:lpstr>
      <vt:lpstr>Name Display</vt:lpstr>
      <vt:lpstr>Script</vt:lpstr>
      <vt:lpstr>Experiment Results</vt:lpstr>
      <vt:lpstr>Experiment 2 </vt:lpstr>
      <vt:lpstr>UFDE &amp; Rabbit on MacOS (Arm)</vt:lpstr>
      <vt:lpstr>SMIMS  Engine</vt:lpstr>
      <vt:lpstr>DEMO </vt:lpstr>
      <vt:lpstr>DEMO </vt:lpstr>
      <vt:lpstr>SMIMS Engine Summary</vt:lpstr>
      <vt:lpstr>PowerPoint Presentation</vt:lpstr>
      <vt:lpstr>Features</vt:lpstr>
      <vt:lpstr>C++ vs Rust VS JS</vt:lpstr>
      <vt:lpstr>FDE-CLI</vt:lpstr>
      <vt:lpstr>PowerPoint Presentation</vt:lpstr>
      <vt:lpstr>Inspiration</vt:lpstr>
      <vt:lpstr>FDE-CLI Structure</vt:lpstr>
      <vt:lpstr>FDE-CLI DEMO</vt:lpstr>
      <vt:lpstr>Discovery</vt:lpstr>
      <vt:lpstr>Projects &amp;  Recipes</vt:lpstr>
      <vt:lpstr>Loading a Project/Recipe</vt:lpstr>
      <vt:lpstr>FDE-CLI DEMO Name Display</vt:lpstr>
      <vt:lpstr>FDE-CLI DEMO Name Display</vt:lpstr>
      <vt:lpstr>FDE-CLI Future Plans</vt:lpstr>
      <vt:lpstr>I2C (Inter-Integrated Circuit)</vt:lpstr>
      <vt:lpstr>Growing Pains</vt:lpstr>
      <vt:lpstr>Solution</vt:lpstr>
      <vt:lpstr>I2C Module Topology</vt:lpstr>
      <vt:lpstr>FDE-CLI DEMO AFIFO</vt:lpstr>
      <vt:lpstr>PowerPoint Presentation</vt:lpstr>
      <vt:lpstr>Bit Controller</vt:lpstr>
      <vt:lpstr>PowerPoint Presentation</vt:lpstr>
      <vt:lpstr>Open source </vt:lpstr>
      <vt:lpstr>Thanks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2022-06-28T06:29:45Z</dcterms:created>
  <dcterms:modified xsi:type="dcterms:W3CDTF">2025-04-15T09:09:03Z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